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794" y="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392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D4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6459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MOONSCAPING LLC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457200" y="24688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Lunar Site Preparation for the New Space Economy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43891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 Pitch Deck | June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OPPORTUNITY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Lunar Economy is Taking Off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2651760" cy="1280160"/>
          </a:xfrm>
          <a:prstGeom prst="roundRect">
            <a:avLst>
              <a:gd name="adj" fmla="val 7143"/>
            </a:avLst>
          </a:prstGeom>
          <a:solidFill>
            <a:srgbClr val="121B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169164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$170B+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48640" y="233172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Projected Lunar Economy by 2040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291840" y="1554480"/>
            <a:ext cx="2651760" cy="1280160"/>
          </a:xfrm>
          <a:prstGeom prst="roundRect">
            <a:avLst>
              <a:gd name="adj" fmla="val 7143"/>
            </a:avLst>
          </a:prstGeom>
          <a:solidFill>
            <a:srgbClr val="121B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291840" y="169164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Artemis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3383280" y="233172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returning humans to the Moon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126480" y="1554480"/>
            <a:ext cx="2651760" cy="1280160"/>
          </a:xfrm>
          <a:prstGeom prst="roundRect">
            <a:avLst>
              <a:gd name="adj" fmla="val 7143"/>
            </a:avLst>
          </a:prstGeom>
          <a:solidFill>
            <a:srgbClr val="121B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126480" y="169164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100+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6217920" y="233172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Planned commercial lunar missions by 2030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310896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Bottleneck: Safe, flat, dust-controlled landing sites are essential — and currently extremely expensive and slow to prepare.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heavy equipment doesn't work on the Moon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High launch mass = prohibitive cost (hundreds of millions per mission)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19659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1/6th gravity destroys traction for conventional bulldozers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2468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Lunar regolith is abrasive and destroys seals/moving parts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2971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Extreme thermal cycles (-173°C to +127°C) require specialized design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34747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Current methods rely on slow, risky, or non-scalable approaches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SOLUTION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Lightweight, Electric, Robotic Lunar Equipment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Moonscaping LLC builds purpose-built robotic platforms optimized for lunar conditions: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92024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121B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1993392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Ultra-Lightweight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926080" y="1993392"/>
            <a:ext cx="5577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~1,400–2,000 lb per unit — dramatically lower launch costs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56032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121B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2633472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 &amp; Solar Powered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2926080" y="2633472"/>
            <a:ext cx="5577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diesel. Reliable operation with solar arrays + batteries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320040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121B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0080" y="3273552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Swarm Capable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926080" y="3273552"/>
            <a:ext cx="5577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Autonomous coordination for large-scale site preparation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384048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121B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0080" y="3913632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Regolith Optimized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926080" y="3913632"/>
            <a:ext cx="5577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tracks, seals, and modular tools designed for lunar dust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LINE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960120"/>
          </a:xfrm>
          <a:prstGeom prst="roundRect">
            <a:avLst>
              <a:gd name="adj" fmla="val 9524"/>
            </a:avLst>
          </a:prstGeom>
          <a:solidFill>
            <a:srgbClr val="121B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Mini-MoonDozer™ (MMD-1)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15087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Mass: 2,000 lb   |   Role: Primary pushing &amp; rough grading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103120"/>
            <a:ext cx="8229600" cy="960120"/>
          </a:xfrm>
          <a:prstGeom prst="roundRect">
            <a:avLst>
              <a:gd name="adj" fmla="val 9524"/>
            </a:avLst>
          </a:prstGeom>
          <a:solidFill>
            <a:srgbClr val="121B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22402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Lunar Precision Grader™ (LPG-2)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26060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Mass: 1,400 lb   |   Role: Fine leveling &amp; flat pad creation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3200400"/>
            <a:ext cx="8229600" cy="960120"/>
          </a:xfrm>
          <a:prstGeom prst="roundRect">
            <a:avLst>
              <a:gd name="adj" fmla="val 9524"/>
            </a:avLst>
          </a:prstGeom>
          <a:solidFill>
            <a:srgbClr val="121B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0080" y="333756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RoboClear™ (RSP-3)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0080" y="370332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Mass: 1,800 lb   |   Role: Clearing + vibratory compaction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Hybrid Hardware + High-Margin Services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8229600" cy="685800"/>
          </a:xfrm>
          <a:prstGeom prst="roundRect">
            <a:avLst>
              <a:gd name="adj" fmla="val 10667"/>
            </a:avLst>
          </a:prstGeom>
          <a:solidFill>
            <a:srgbClr val="121B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4630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Sales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1755648"/>
            <a:ext cx="7863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Sell robots to primes &amp; governments (20-30% of revenue)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2148840"/>
            <a:ext cx="8229600" cy="685800"/>
          </a:xfrm>
          <a:prstGeom prst="roundRect">
            <a:avLst>
              <a:gd name="adj" fmla="val 10667"/>
            </a:avLst>
          </a:prstGeom>
          <a:solidFill>
            <a:srgbClr val="121B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224028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Fleet Leasing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532888"/>
            <a:ext cx="7863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Long-term leases with maintenance (25-35% of revenue)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926080"/>
            <a:ext cx="8229600" cy="685800"/>
          </a:xfrm>
          <a:prstGeom prst="roundRect">
            <a:avLst>
              <a:gd name="adj" fmla="val 10667"/>
            </a:avLst>
          </a:prstGeom>
          <a:solidFill>
            <a:srgbClr val="121B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301752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Full-Service Contracts ★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0080" y="3310128"/>
            <a:ext cx="7863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Turnkey site preparation (40-55% of revenue, 70-80% margins)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 &amp; UNIT ECONOMICS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228600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Sale Price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Annual Lease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Mini-MoonDozer™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$4.8M – $6.2M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$1.6M – $2.1M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Precision Grader™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$3.9M – $5.1M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$1.3M – $1.7M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RoboClear™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$4.2M – $5.5M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$1.4M – $1.9M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Full Swarm (6 units)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$28M – $35M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$9.5M – $12M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4747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 Pricing: $18M–$55M per landing pad | $180K–$320K per linear meter of berm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457200" y="40233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Gross Margins: Hardware 35-45% | Leasing 55-65% | Full Service 70-80%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 PROJECTIONS</a:t>
            </a:r>
            <a:endParaRPr lang="en-US" sz="2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8229600" cy="256032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Hardware Rev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Service Rev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 Revenue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2027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$8M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$0M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$8M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2029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$22M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$18M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$40M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2031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$65M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$95M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$160M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2033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$120M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$280M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$400M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2035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$180M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$520M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$700M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41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6576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Path to $700M+ revenue by 2035 with strong service margins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ASK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Raising $25M Series Seed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371600" y="173736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Prototype completion &amp; lunar analog testing (40%)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371600" y="224028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First lunar demonstration mission (25%)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371600" y="27432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Team expansion (engineering, operations, business development) (20%)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371600" y="32461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Working capital &amp; IP protection (15%)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39319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 us in building the infrastructure of the Moon.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F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D4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3716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MOONSCAPING LLC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1945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Turning the Moon into Prime Real Estate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Contact: invest@moonscaping.space | www.moonscaping.space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556</Words>
  <Application>Microsoft Office PowerPoint</Application>
  <PresentationFormat>On-screen Show (16:9)</PresentationFormat>
  <Paragraphs>109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Moonscaping LLC - Investor Pitch Deck</dc:title>
  <dc:subject>Lunar Site Preparation Robotics</dc:subject>
  <dc:creator>Moonscaping LLC</dc:creator>
  <cp:lastModifiedBy>Mike Piland</cp:lastModifiedBy>
  <cp:revision>1</cp:revision>
  <dcterms:created xsi:type="dcterms:W3CDTF">2026-06-17T03:42:30Z</dcterms:created>
  <dcterms:modified xsi:type="dcterms:W3CDTF">2026-06-30T02:07:04Z</dcterms:modified>
</cp:coreProperties>
</file>